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6" r:id="rId4"/>
    <p:sldId id="259" r:id="rId5"/>
    <p:sldId id="260" r:id="rId6"/>
    <p:sldId id="277" r:id="rId7"/>
    <p:sldId id="278" r:id="rId8"/>
    <p:sldId id="280" r:id="rId9"/>
    <p:sldId id="279" r:id="rId10"/>
    <p:sldId id="261" r:id="rId11"/>
    <p:sldId id="271" r:id="rId12"/>
    <p:sldId id="281" r:id="rId13"/>
    <p:sldId id="26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10117B-A373-4FDC-AD7D-04456421E045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616428-FF02-487C-9144-A0CC036AA5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24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11ED7-454F-4577-9AD2-5F6B210E5401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4EA41-425A-46CC-AFC4-5C4DEB08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3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Physical</a:t>
            </a:r>
            <a:r>
              <a:rPr lang="en-US" baseline="0" dirty="0" smtClean="0"/>
              <a:t> constraints of corridor – narrow lanes, no right of way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Public perception – public had fatigue from years of proposals and promises with no results.  They had high expectations and low confidence that anything would get done.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Aggressive timeline – an almost unheard-of timeframe to land a project that was supposed to be “shovel-ready”.  Someone from FHWA may have said, “Kentucky will not be the first to allow a TIGER project to fail.”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TIGER mandates – not only is the budget strictly allocated, there are requirements for performance after implementation.  Basically, we had to design the project and create a way to measure its success … then wait to see if it succeeds.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Multi-modal – we are in the business of moving people, not cars.  We thought about the best and most efficient ways to move people, and created that in our project.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r>
              <a:rPr lang="en-US" dirty="0" smtClean="0"/>
              <a:t>Current Conditions</a:t>
            </a:r>
            <a:br>
              <a:rPr lang="en-US" dirty="0" smtClean="0"/>
            </a:br>
            <a:r>
              <a:rPr lang="en-US" dirty="0" smtClean="0"/>
              <a:t>High Pedestrian Usage</a:t>
            </a:r>
            <a:br>
              <a:rPr lang="en-US" dirty="0" smtClean="0"/>
            </a:br>
            <a:r>
              <a:rPr lang="en-US" dirty="0" smtClean="0"/>
              <a:t>Strong Transit Ridership</a:t>
            </a:r>
          </a:p>
          <a:p>
            <a:r>
              <a:rPr lang="en-US" dirty="0" smtClean="0"/>
              <a:t>Design Considerations</a:t>
            </a:r>
            <a:br>
              <a:rPr lang="en-US" dirty="0" smtClean="0"/>
            </a:br>
            <a:r>
              <a:rPr lang="en-US" dirty="0" smtClean="0"/>
              <a:t>First BRT in the region</a:t>
            </a:r>
            <a:br>
              <a:rPr lang="en-US" dirty="0" smtClean="0"/>
            </a:br>
            <a:r>
              <a:rPr lang="en-US" dirty="0" smtClean="0"/>
              <a:t>Wider, Safer Sidewalks</a:t>
            </a:r>
            <a:br>
              <a:rPr lang="en-US" dirty="0" smtClean="0"/>
            </a:br>
            <a:r>
              <a:rPr lang="en-US" dirty="0" smtClean="0"/>
              <a:t>Improved Crosswalks</a:t>
            </a:r>
            <a:br>
              <a:rPr lang="en-US" dirty="0" smtClean="0"/>
            </a:br>
            <a:r>
              <a:rPr lang="en-US" dirty="0" smtClean="0"/>
              <a:t>Transit Signal Priority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EA41-425A-46CC-AFC4-5C4DEB089B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8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Coordination with KYTC District 5 – Heath Phillips, PE</a:t>
            </a:r>
          </a:p>
          <a:p>
            <a:r>
              <a:rPr lang="en-US" dirty="0" smtClean="0"/>
              <a:t>Regularly scheduled meetings</a:t>
            </a:r>
          </a:p>
          <a:p>
            <a:r>
              <a:rPr lang="en-US" dirty="0" smtClean="0"/>
              <a:t>Applying Lessons Learned from adjoining project activity</a:t>
            </a:r>
          </a:p>
          <a:p>
            <a:r>
              <a:rPr lang="en-US" dirty="0" smtClean="0"/>
              <a:t>General Topics:</a:t>
            </a:r>
            <a:br>
              <a:rPr lang="en-US" dirty="0" smtClean="0"/>
            </a:br>
            <a:r>
              <a:rPr lang="en-US" dirty="0" smtClean="0"/>
              <a:t>MOT / Phasing</a:t>
            </a:r>
            <a:br>
              <a:rPr lang="en-US" dirty="0" smtClean="0"/>
            </a:br>
            <a:r>
              <a:rPr lang="en-US" dirty="0" smtClean="0"/>
              <a:t>Utilities</a:t>
            </a:r>
            <a:br>
              <a:rPr lang="en-US" dirty="0" smtClean="0"/>
            </a:br>
            <a:r>
              <a:rPr lang="en-US" dirty="0" smtClean="0"/>
              <a:t>Constructability</a:t>
            </a:r>
          </a:p>
          <a:p>
            <a:r>
              <a:rPr lang="en-US" dirty="0" smtClean="0"/>
              <a:t>Unique design required early ownership by Construction Staff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EA41-425A-46CC-AFC4-5C4DEB089B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1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4EA41-425A-46CC-AFC4-5C4DEB089B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1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82600"/>
            <a:ext cx="8229600" cy="4876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4200"/>
            </a:lvl1pPr>
          </a:lstStyle>
          <a:p>
            <a:r>
              <a:rPr lang="en-US" dirty="0" smtClean="0"/>
              <a:t>Click To Add Title – </a:t>
            </a:r>
            <a:br>
              <a:rPr lang="en-US" dirty="0" smtClean="0"/>
            </a:br>
            <a:r>
              <a:rPr lang="en-US" dirty="0" smtClean="0"/>
              <a:t>42pt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9562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subtitle w/pic righ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2819400"/>
            <a:ext cx="3657600" cy="19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3400" y="3886200"/>
            <a:ext cx="236220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8" name="Picture Placeholder 53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886200"/>
            <a:ext cx="2362200" cy="29640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55490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4038600" cy="13716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</a:t>
            </a:r>
            <a:br>
              <a:rPr lang="en-US" dirty="0" smtClean="0"/>
            </a:br>
            <a:r>
              <a:rPr lang="en-US" dirty="0" smtClean="0"/>
              <a:t>30pt Arial Bold</a:t>
            </a:r>
            <a:endParaRPr lang="en-US" dirty="0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457200" y="5410202"/>
            <a:ext cx="4038600" cy="965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</a:t>
            </a:r>
            <a:b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</a:br>
            <a:r>
              <a:rPr lang="en-US" sz="18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18pt Arial Bold</a:t>
            </a:r>
            <a:endParaRPr lang="en-US" sz="18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95800" cy="3733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2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0"/>
            <a:ext cx="4495800" cy="3733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3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645090" y="3886200"/>
            <a:ext cx="449580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013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w/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1540" y="5359400"/>
            <a:ext cx="6800461" cy="609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– 28pt Arial Bold </a:t>
            </a:r>
            <a:endParaRPr lang="en-US" dirty="0"/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1600201" y="5969000"/>
            <a:ext cx="6800461" cy="609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97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w/pic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95800" cy="515620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81540" y="5359400"/>
            <a:ext cx="6800461" cy="609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Add Title – 28pt Arial Bold 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1600201" y="5969000"/>
            <a:ext cx="6800461" cy="609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2600"/>
              </a:lnSpc>
              <a:spcBef>
                <a:spcPct val="0"/>
              </a:spcBef>
              <a:buNone/>
              <a:defRPr sz="24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0"/>
            <a:ext cx="4495800" cy="515620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19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text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719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text w/pic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0290" y="5410202"/>
            <a:ext cx="4800600" cy="1447799"/>
          </a:xfrm>
          <a:prstGeom prst="rect">
            <a:avLst/>
          </a:prstGeom>
          <a:solidFill>
            <a:srgbClr val="6CA437">
              <a:alpha val="89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343400" y="0"/>
            <a:ext cx="4800600" cy="525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680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text w/pic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5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3400" y="3886200"/>
            <a:ext cx="479749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76272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text w/pic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5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3400" y="3886200"/>
            <a:ext cx="236220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Picture Placeholder 53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893976"/>
            <a:ext cx="2362200" cy="29640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0926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bullets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r>
              <a:rPr lang="en-US" dirty="0" smtClean="0"/>
              <a:t> – bullets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1173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bullets w/pic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0290" y="5410202"/>
            <a:ext cx="4800600" cy="1447799"/>
          </a:xfrm>
          <a:prstGeom prst="rect">
            <a:avLst/>
          </a:prstGeom>
          <a:solidFill>
            <a:srgbClr val="6CA437">
              <a:alpha val="89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343400" y="0"/>
            <a:ext cx="4800600" cy="525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r>
              <a:rPr lang="en-US" dirty="0" smtClean="0"/>
              <a:t> – bullets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29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with bkg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82600"/>
            <a:ext cx="8229600" cy="4876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lnSpc>
                <a:spcPct val="100000"/>
              </a:lnSpc>
              <a:defRPr sz="42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Add Title – </a:t>
            </a:r>
            <a:br>
              <a:rPr lang="en-US" dirty="0" smtClean="0"/>
            </a:br>
            <a:r>
              <a:rPr lang="en-US" dirty="0" smtClean="0"/>
              <a:t>42pt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692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bullets w/pic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3400" y="3886200"/>
            <a:ext cx="479749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r>
              <a:rPr lang="en-US" dirty="0" smtClean="0"/>
              <a:t> – bullets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828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bullets w/pic righ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3400" y="3886200"/>
            <a:ext cx="2362200" cy="297180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Picture Placeholder 53"/>
          <p:cNvSpPr>
            <a:spLocks noGrp="1"/>
          </p:cNvSpPr>
          <p:nvPr>
            <p:ph type="pic" sz="quarter" idx="16" hasCustomPrompt="1"/>
          </p:nvPr>
        </p:nvSpPr>
        <p:spPr>
          <a:xfrm>
            <a:off x="6781800" y="3893976"/>
            <a:ext cx="2362200" cy="2964025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2819400"/>
            <a:ext cx="3657600" cy="294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r>
              <a:rPr lang="en-US" dirty="0" smtClean="0"/>
              <a:t> – bullets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594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itle &amp; subtitle w/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idx="1" hasCustomPrompt="1"/>
          </p:nvPr>
        </p:nvSpPr>
        <p:spPr>
          <a:xfrm>
            <a:off x="6705600" y="0"/>
            <a:ext cx="2229498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400" baseline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24</a:t>
            </a:r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7244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idx="14" hasCustomPrompt="1"/>
          </p:nvPr>
        </p:nvSpPr>
        <p:spPr>
          <a:xfrm>
            <a:off x="4953000" y="0"/>
            <a:ext cx="16002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166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126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itle &amp; subtitle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idx="1" hasCustomPrompt="1"/>
          </p:nvPr>
        </p:nvSpPr>
        <p:spPr>
          <a:xfrm>
            <a:off x="1905000" y="0"/>
            <a:ext cx="2229498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400" baseline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24</a:t>
            </a:r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419600" y="2"/>
            <a:ext cx="47244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idx="14" hasCustomPrompt="1"/>
          </p:nvPr>
        </p:nvSpPr>
        <p:spPr>
          <a:xfrm>
            <a:off x="152400" y="0"/>
            <a:ext cx="1600200" cy="6858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166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243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itle &amp; subtitle w/pic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idx="1" hasCustomPrompt="1"/>
          </p:nvPr>
        </p:nvSpPr>
        <p:spPr>
          <a:xfrm>
            <a:off x="2895600" y="4343400"/>
            <a:ext cx="5715000" cy="251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400" baseline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24</a:t>
            </a:r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9144000" cy="4241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idx="14" hasCustomPrompt="1"/>
          </p:nvPr>
        </p:nvSpPr>
        <p:spPr>
          <a:xfrm>
            <a:off x="1143000" y="4343400"/>
            <a:ext cx="1600200" cy="251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166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itle &amp; subtitle w/p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idx="1" hasCustomPrompt="1"/>
          </p:nvPr>
        </p:nvSpPr>
        <p:spPr>
          <a:xfrm>
            <a:off x="2209800" y="0"/>
            <a:ext cx="6400800" cy="251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400" baseline="0">
                <a:solidFill>
                  <a:schemeClr val="bg1">
                    <a:lumMod val="60000"/>
                    <a:lumOff val="40000"/>
                  </a:schemeClr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24</a:t>
            </a:r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602461"/>
            <a:ext cx="9144000" cy="4241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idx="14" hasCustomPrompt="1"/>
          </p:nvPr>
        </p:nvSpPr>
        <p:spPr>
          <a:xfrm>
            <a:off x="457200" y="0"/>
            <a:ext cx="1600200" cy="2514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166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38956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ext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idx="1" hasCustomPrompt="1"/>
          </p:nvPr>
        </p:nvSpPr>
        <p:spPr>
          <a:xfrm>
            <a:off x="1371600" y="4826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9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800600" y="2"/>
            <a:ext cx="43434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idx="14" hasCustomPrompt="1"/>
          </p:nvPr>
        </p:nvSpPr>
        <p:spPr>
          <a:xfrm>
            <a:off x="471714" y="4826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  <a:p>
            <a:pPr lvl="0"/>
            <a:endParaRPr lang="en-US" dirty="0" smtClean="0"/>
          </a:p>
        </p:txBody>
      </p:sp>
      <p:sp>
        <p:nvSpPr>
          <p:cNvPr id="11" name="Text Placeholder 6"/>
          <p:cNvSpPr>
            <a:spLocks noGrp="1"/>
          </p:cNvSpPr>
          <p:nvPr>
            <p:ph idx="15" hasCustomPrompt="1"/>
          </p:nvPr>
        </p:nvSpPr>
        <p:spPr>
          <a:xfrm>
            <a:off x="1371600" y="19050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idx="16" hasCustomPrompt="1"/>
          </p:nvPr>
        </p:nvSpPr>
        <p:spPr>
          <a:xfrm>
            <a:off x="471714" y="19050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2</a:t>
            </a:r>
          </a:p>
          <a:p>
            <a:pPr lvl="0"/>
            <a:endParaRPr lang="en-US" dirty="0" smtClean="0"/>
          </a:p>
        </p:txBody>
      </p:sp>
      <p:sp>
        <p:nvSpPr>
          <p:cNvPr id="13" name="Text Placeholder 6"/>
          <p:cNvSpPr>
            <a:spLocks noGrp="1"/>
          </p:cNvSpPr>
          <p:nvPr>
            <p:ph idx="17" hasCustomPrompt="1"/>
          </p:nvPr>
        </p:nvSpPr>
        <p:spPr>
          <a:xfrm>
            <a:off x="1394927" y="33274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idx="18" hasCustomPrompt="1"/>
          </p:nvPr>
        </p:nvSpPr>
        <p:spPr>
          <a:xfrm>
            <a:off x="495041" y="33274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3</a:t>
            </a:r>
          </a:p>
          <a:p>
            <a:pPr lvl="0"/>
            <a:endParaRPr lang="en-US" dirty="0" smtClean="0"/>
          </a:p>
        </p:txBody>
      </p:sp>
      <p:sp>
        <p:nvSpPr>
          <p:cNvPr id="15" name="Text Placeholder 6"/>
          <p:cNvSpPr>
            <a:spLocks noGrp="1"/>
          </p:cNvSpPr>
          <p:nvPr>
            <p:ph idx="19" hasCustomPrompt="1"/>
          </p:nvPr>
        </p:nvSpPr>
        <p:spPr>
          <a:xfrm>
            <a:off x="1394927" y="4747208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idx="20" hasCustomPrompt="1"/>
          </p:nvPr>
        </p:nvSpPr>
        <p:spPr>
          <a:xfrm>
            <a:off x="495041" y="4747208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4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7597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ed text w/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idx="1" hasCustomPrompt="1"/>
          </p:nvPr>
        </p:nvSpPr>
        <p:spPr>
          <a:xfrm>
            <a:off x="5437674" y="4826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2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7776" y="2"/>
            <a:ext cx="43434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idx="14" hasCustomPrompt="1"/>
          </p:nvPr>
        </p:nvSpPr>
        <p:spPr>
          <a:xfrm>
            <a:off x="4537788" y="4826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1</a:t>
            </a:r>
          </a:p>
          <a:p>
            <a:pPr lvl="0"/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idx="15" hasCustomPrompt="1"/>
          </p:nvPr>
        </p:nvSpPr>
        <p:spPr>
          <a:xfrm>
            <a:off x="5437674" y="19050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idx="16" hasCustomPrompt="1"/>
          </p:nvPr>
        </p:nvSpPr>
        <p:spPr>
          <a:xfrm>
            <a:off x="4537788" y="19050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2</a:t>
            </a:r>
          </a:p>
          <a:p>
            <a:pPr lvl="0"/>
            <a:endParaRPr lang="en-US" dirty="0" smtClean="0"/>
          </a:p>
        </p:txBody>
      </p:sp>
      <p:sp>
        <p:nvSpPr>
          <p:cNvPr id="16" name="Text Placeholder 6"/>
          <p:cNvSpPr>
            <a:spLocks noGrp="1"/>
          </p:cNvSpPr>
          <p:nvPr>
            <p:ph idx="17" hasCustomPrompt="1"/>
          </p:nvPr>
        </p:nvSpPr>
        <p:spPr>
          <a:xfrm>
            <a:off x="5461001" y="3327400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idx="18" hasCustomPrompt="1"/>
          </p:nvPr>
        </p:nvSpPr>
        <p:spPr>
          <a:xfrm>
            <a:off x="4561115" y="3327400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3</a:t>
            </a:r>
          </a:p>
          <a:p>
            <a:pPr lvl="0"/>
            <a:endParaRPr lang="en-US" dirty="0" smtClean="0"/>
          </a:p>
        </p:txBody>
      </p:sp>
      <p:sp>
        <p:nvSpPr>
          <p:cNvPr id="18" name="Text Placeholder 6"/>
          <p:cNvSpPr>
            <a:spLocks noGrp="1"/>
          </p:cNvSpPr>
          <p:nvPr>
            <p:ph idx="19" hasCustomPrompt="1"/>
          </p:nvPr>
        </p:nvSpPr>
        <p:spPr>
          <a:xfrm>
            <a:off x="5461001" y="4747208"/>
            <a:ext cx="3276600" cy="121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– Arial 18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idx="20" hasCustomPrompt="1"/>
          </p:nvPr>
        </p:nvSpPr>
        <p:spPr>
          <a:xfrm>
            <a:off x="4561115" y="4747208"/>
            <a:ext cx="747486" cy="823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6CA437"/>
              </a:buClr>
              <a:buSzPct val="150000"/>
              <a:buFontTx/>
              <a:buNone/>
              <a:tabLst/>
              <a:defRPr sz="4800" baseline="0">
                <a:solidFill>
                  <a:srgbClr val="6CA437"/>
                </a:solidFill>
                <a:latin typeface="+mj-lt"/>
              </a:defRPr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4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495800" cy="3835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0"/>
            <a:ext cx="4495800" cy="525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5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645090" y="5410202"/>
            <a:ext cx="4495800" cy="1447799"/>
          </a:xfrm>
          <a:prstGeom prst="rect">
            <a:avLst/>
          </a:prstGeom>
          <a:solidFill>
            <a:srgbClr val="6CA437">
              <a:alpha val="89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4038601"/>
            <a:ext cx="4038600" cy="16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27405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4038601"/>
            <a:ext cx="4038600" cy="1625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495800" cy="38353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8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648200" y="0"/>
            <a:ext cx="4495800" cy="38354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19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645090" y="4038602"/>
            <a:ext cx="4495800" cy="28193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34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82601"/>
            <a:ext cx="8229600" cy="1164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1881717"/>
            <a:ext cx="8229600" cy="388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baseline="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CDFD43C7-5741-49CF-ACDF-952D6C24A826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F5B9E7C8-9483-45E1-9B6A-5CF173EA43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8E80666-FB37-4B36-9149-507F3B0178E3}" type="datetimeFigureOut">
              <a:rPr lang="en-US" smtClean="0"/>
              <a:pPr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82601"/>
            <a:ext cx="8229600" cy="1164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idx="1" hasCustomPrompt="1"/>
          </p:nvPr>
        </p:nvSpPr>
        <p:spPr>
          <a:xfrm>
            <a:off x="457200" y="1881717"/>
            <a:ext cx="8229600" cy="38840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 sz="2000" baseline="0"/>
            </a:lvl1pPr>
            <a:lvl2pPr marL="468630" indent="-285750">
              <a:buSzPct val="85000"/>
              <a:buFontTx/>
              <a:buBlip>
                <a:blip r:embed="rId2"/>
              </a:buBlip>
              <a:defRPr sz="2000"/>
            </a:lvl2pPr>
            <a:lvl3pPr marL="651510" indent="-285750">
              <a:buSzPct val="85000"/>
              <a:buFontTx/>
              <a:buBlip>
                <a:blip r:embed="rId2"/>
              </a:buBlip>
              <a:defRPr/>
            </a:lvl3pPr>
            <a:lvl4pPr marL="834390" indent="-285750">
              <a:buSzPct val="85000"/>
              <a:buFontTx/>
              <a:buBlip>
                <a:blip r:embed="rId2"/>
              </a:buBlip>
              <a:defRPr/>
            </a:lvl4pPr>
            <a:lvl5pPr marL="1017270" indent="-285750">
              <a:buSzPct val="85000"/>
              <a:buFontTx/>
              <a:buBlip>
                <a:blip r:embed="rId2"/>
              </a:buBlip>
              <a:defRPr/>
            </a:lvl5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5000"/>
              <a:buFontTx/>
              <a:buBlip>
                <a:blip r:embed="rId2"/>
              </a:buBlip>
              <a:tabLst/>
              <a:defRPr/>
            </a:pPr>
            <a:r>
              <a:rPr lang="en-US" dirty="0" smtClean="0"/>
              <a:t>Click to edit Master text – Arial 18 </a:t>
            </a:r>
            <a:r>
              <a:rPr lang="en-US" dirty="0" err="1" smtClean="0"/>
              <a:t>pt</a:t>
            </a:r>
            <a:r>
              <a:rPr lang="en-US" dirty="0" smtClean="0"/>
              <a:t> – bullets</a:t>
            </a:r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482600"/>
            <a:ext cx="3657600" cy="4876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4200"/>
            </a:lvl1pPr>
          </a:lstStyle>
          <a:p>
            <a:r>
              <a:rPr lang="en-US" dirty="0" smtClean="0"/>
              <a:t>Click To Add Title – </a:t>
            </a:r>
            <a:br>
              <a:rPr lang="en-US" dirty="0" smtClean="0"/>
            </a:br>
            <a:r>
              <a:rPr lang="en-US" dirty="0" smtClean="0"/>
              <a:t>42pt Arial Bold</a:t>
            </a:r>
            <a:endParaRPr lang="en-US" dirty="0"/>
          </a:p>
        </p:txBody>
      </p:sp>
      <p:sp>
        <p:nvSpPr>
          <p:cNvPr id="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4343400" y="2"/>
            <a:ext cx="48006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06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w/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105400" y="482600"/>
            <a:ext cx="3657600" cy="48768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100000"/>
              </a:lnSpc>
              <a:defRPr sz="4200"/>
            </a:lvl1pPr>
          </a:lstStyle>
          <a:p>
            <a:r>
              <a:rPr lang="en-US" dirty="0" smtClean="0"/>
              <a:t>Click To Add Title – </a:t>
            </a:r>
            <a:br>
              <a:rPr lang="en-US" dirty="0" smtClean="0"/>
            </a:br>
            <a:r>
              <a:rPr lang="en-US" dirty="0" smtClean="0"/>
              <a:t>42pt Arial Bold</a:t>
            </a:r>
            <a:endParaRPr lang="en-US" dirty="0"/>
          </a:p>
        </p:txBody>
      </p:sp>
      <p:sp>
        <p:nvSpPr>
          <p:cNvPr id="4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48006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146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subtitle w/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4343400" y="2"/>
            <a:ext cx="4800600" cy="68579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7" name="Title Placeholder 1"/>
          <p:cNvSpPr txBox="1">
            <a:spLocks/>
          </p:cNvSpPr>
          <p:nvPr/>
        </p:nvSpPr>
        <p:spPr>
          <a:xfrm>
            <a:off x="457200" y="2819400"/>
            <a:ext cx="3657600" cy="19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115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subtitle w/pic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2819400"/>
            <a:ext cx="3657600" cy="19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53"/>
          <p:cNvSpPr>
            <a:spLocks noGrp="1"/>
          </p:cNvSpPr>
          <p:nvPr>
            <p:ph type="pic" sz="quarter" idx="15" hasCustomPrompt="1"/>
          </p:nvPr>
        </p:nvSpPr>
        <p:spPr>
          <a:xfrm>
            <a:off x="4340290" y="5410202"/>
            <a:ext cx="4800600" cy="1447799"/>
          </a:xfrm>
          <a:prstGeom prst="rect">
            <a:avLst/>
          </a:prstGeom>
          <a:solidFill>
            <a:srgbClr val="6CA437">
              <a:alpha val="89000"/>
            </a:srgb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10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4343400" y="0"/>
            <a:ext cx="4800600" cy="52578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2353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le &amp; subtitle w/pic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3657600" cy="193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lnSpc>
                <a:spcPct val="100000"/>
              </a:lnSpc>
              <a:defRPr sz="3000"/>
            </a:lvl1pPr>
          </a:lstStyle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457200" y="2819400"/>
            <a:ext cx="3657600" cy="193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b="1" kern="1200" cap="none" spc="0" baseline="0">
                <a:solidFill>
                  <a:srgbClr val="6CA43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Click To Add Subtitle – 24pt Arial Bold</a:t>
            </a:r>
            <a:endParaRPr lang="en-US" sz="24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Picture Placeholder 53"/>
          <p:cNvSpPr>
            <a:spLocks noGrp="1"/>
          </p:cNvSpPr>
          <p:nvPr>
            <p:ph type="pic" sz="quarter" idx="13"/>
          </p:nvPr>
        </p:nvSpPr>
        <p:spPr>
          <a:xfrm>
            <a:off x="4343400" y="2"/>
            <a:ext cx="4800600" cy="373379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4"/>
          </p:nvPr>
        </p:nvSpPr>
        <p:spPr>
          <a:xfrm>
            <a:off x="4343400" y="3835401"/>
            <a:ext cx="4800600" cy="30226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7363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86267"/>
            <a:ext cx="8229600" cy="53763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Add Title – 30pt Arial Bold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66605"/>
            <a:ext cx="1066800" cy="815196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  <p:sldLayoutId id="2147484086" r:id="rId18"/>
    <p:sldLayoutId id="2147484087" r:id="rId19"/>
    <p:sldLayoutId id="2147484088" r:id="rId20"/>
    <p:sldLayoutId id="2147484089" r:id="rId21"/>
    <p:sldLayoutId id="2147484090" r:id="rId22"/>
    <p:sldLayoutId id="2147484091" r:id="rId23"/>
    <p:sldLayoutId id="2147484092" r:id="rId24"/>
    <p:sldLayoutId id="2147484093" r:id="rId25"/>
    <p:sldLayoutId id="2147484094" r:id="rId26"/>
    <p:sldLayoutId id="2147484095" r:id="rId27"/>
    <p:sldLayoutId id="2147484096" r:id="rId28"/>
    <p:sldLayoutId id="2147484097" r:id="rId29"/>
    <p:sldLayoutId id="2147484098" r:id="rId30"/>
    <p:sldLayoutId id="2147484099" r:id="rId3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3000" b="1" kern="1200" cap="none" spc="0" baseline="0">
          <a:solidFill>
            <a:srgbClr val="6CA437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72168"/>
            <a:ext cx="7924800" cy="11904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Transforming Dixie Highway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435160"/>
            <a:ext cx="6962057" cy="4632647"/>
          </a:xfrm>
        </p:spPr>
      </p:pic>
    </p:spTree>
    <p:extLst>
      <p:ext uri="{BB962C8B-B14F-4D97-AF65-F5344CB8AC3E}">
        <p14:creationId xmlns:p14="http://schemas.microsoft.com/office/powerpoint/2010/main" val="282399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405" y="688306"/>
            <a:ext cx="3636085" cy="648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228600"/>
            <a:ext cx="4017085" cy="5943600"/>
          </a:xfrm>
        </p:spPr>
        <p:txBody>
          <a:bodyPr/>
          <a:lstStyle/>
          <a:p>
            <a:r>
              <a:rPr lang="en-US" dirty="0" smtClean="0"/>
              <a:t>Advisory Committee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Targeted Business Outreach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Social Media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Branding Surveys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Press Releases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E-newsletters</a:t>
            </a:r>
          </a:p>
          <a:p>
            <a:endParaRPr lang="en-US" dirty="0"/>
          </a:p>
          <a:p>
            <a:r>
              <a:rPr lang="en-US" dirty="0" smtClean="0"/>
              <a:t>Website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87" y="1618314"/>
            <a:ext cx="379652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98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40" y="731520"/>
            <a:ext cx="3636085" cy="11822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Access Management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Few Exceptions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Developed in Context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adopted in Land Development Code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1" y="2133600"/>
            <a:ext cx="3789609" cy="3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3352800"/>
            <a:ext cx="3581400" cy="3340099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Unique stations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Fewer stops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hour round trip from Gene Snyder to downtown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Ladders of opportunity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Signal pre-emption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Unique brand: RAPID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3830594" cy="829962"/>
          </a:xfrm>
        </p:spPr>
        <p:txBody>
          <a:bodyPr/>
          <a:lstStyle/>
          <a:p>
            <a:pPr algn="l"/>
            <a:r>
              <a:rPr lang="en-US" dirty="0" smtClean="0"/>
              <a:t>Bus Rapid Transit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42293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71799"/>
            <a:ext cx="2845439" cy="34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068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85" y="990600"/>
            <a:ext cx="3636085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Surprising Paths to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3940885" cy="4983480"/>
          </a:xfrm>
        </p:spPr>
        <p:txBody>
          <a:bodyPr/>
          <a:lstStyle/>
          <a:p>
            <a:r>
              <a:rPr lang="en-US" dirty="0" smtClean="0"/>
              <a:t>Aggressive </a:t>
            </a:r>
            <a:r>
              <a:rPr lang="en-US" dirty="0"/>
              <a:t>s</a:t>
            </a:r>
            <a:r>
              <a:rPr lang="en-US" dirty="0" smtClean="0"/>
              <a:t>chedule </a:t>
            </a:r>
          </a:p>
          <a:p>
            <a:endParaRPr lang="en-US" dirty="0" smtClean="0"/>
          </a:p>
          <a:p>
            <a:r>
              <a:rPr lang="en-US" dirty="0" smtClean="0"/>
              <a:t>“Intersectional” process required cooperation</a:t>
            </a:r>
          </a:p>
          <a:p>
            <a:endParaRPr lang="en-US" dirty="0"/>
          </a:p>
          <a:p>
            <a:r>
              <a:rPr lang="en-US" dirty="0" smtClean="0"/>
              <a:t>Robust </a:t>
            </a:r>
            <a:r>
              <a:rPr lang="en-US" dirty="0"/>
              <a:t>c</a:t>
            </a:r>
            <a:r>
              <a:rPr lang="en-US" dirty="0" smtClean="0"/>
              <a:t>ommunication plan</a:t>
            </a:r>
          </a:p>
          <a:p>
            <a:endParaRPr lang="en-US" dirty="0" smtClean="0"/>
          </a:p>
          <a:p>
            <a:r>
              <a:rPr lang="en-US" dirty="0" smtClean="0"/>
              <a:t>Managed expectations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Engage the end user</a:t>
            </a:r>
          </a:p>
          <a:p>
            <a:endParaRPr lang="en-US" dirty="0"/>
          </a:p>
          <a:p>
            <a:r>
              <a:rPr lang="en-US" dirty="0" smtClean="0"/>
              <a:t>Challenge the consultant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26" y="2438400"/>
            <a:ext cx="4017085" cy="27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36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626" y="838200"/>
            <a:ext cx="3636085" cy="648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Southwest Dream Team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Road Safety Audit </a:t>
            </a:r>
            <a:r>
              <a:rPr lang="en-US" dirty="0" smtClean="0">
                <a:solidFill>
                  <a:srgbClr val="FF0000"/>
                </a:solidFill>
              </a:rPr>
              <a:t>20—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2012 </a:t>
            </a:r>
            <a:r>
              <a:rPr lang="en-US" dirty="0"/>
              <a:t>Highway Plan</a:t>
            </a:r>
            <a:br>
              <a:rPr lang="en-US" dirty="0"/>
            </a:br>
            <a:r>
              <a:rPr lang="en-US" dirty="0"/>
              <a:t>“Dixie Do-Over”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Dixie Highway Corridor Master Plan 2013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2015 TIGER Grant Award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68" y="2209800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 on Dixie Highway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High fatality, crash rates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Inefficient traffic 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$50 million investment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Economic growth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65" y="1903411"/>
            <a:ext cx="4459289" cy="297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3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340" y="533401"/>
            <a:ext cx="3636085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About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Corridor Highway Improvements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Bus Rapid Transit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Intelligent Transportation Systems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2720146" cy="40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6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82" y="838200"/>
            <a:ext cx="6745301" cy="64889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Crucial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836023"/>
            <a:ext cx="4017085" cy="552330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U.S. Dept. of Transportation</a:t>
            </a:r>
          </a:p>
          <a:p>
            <a:endParaRPr lang="en-US" dirty="0" smtClean="0"/>
          </a:p>
          <a:p>
            <a:r>
              <a:rPr lang="en-US" dirty="0" smtClean="0"/>
              <a:t>Federal Highway Administration</a:t>
            </a:r>
          </a:p>
          <a:p>
            <a:endParaRPr lang="en-US" dirty="0" smtClean="0"/>
          </a:p>
          <a:p>
            <a:r>
              <a:rPr lang="en-US" dirty="0" smtClean="0"/>
              <a:t>Kentucky Transportation Cabinet</a:t>
            </a:r>
          </a:p>
          <a:p>
            <a:endParaRPr lang="en-US" dirty="0" smtClean="0"/>
          </a:p>
          <a:p>
            <a:r>
              <a:rPr lang="en-US" dirty="0" smtClean="0"/>
              <a:t>Louisville Metro Government</a:t>
            </a:r>
          </a:p>
          <a:p>
            <a:endParaRPr lang="en-US" dirty="0" smtClean="0"/>
          </a:p>
          <a:p>
            <a:r>
              <a:rPr lang="en-US" dirty="0" smtClean="0"/>
              <a:t>Transit Authority of River City</a:t>
            </a:r>
          </a:p>
          <a:p>
            <a:endParaRPr lang="en-US" dirty="0" smtClean="0"/>
          </a:p>
          <a:p>
            <a:r>
              <a:rPr lang="en-US" dirty="0" smtClean="0"/>
              <a:t>The HDR Team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2" y="1931172"/>
            <a:ext cx="4239376" cy="317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601"/>
            <a:ext cx="8229600" cy="584199"/>
          </a:xfrm>
        </p:spPr>
        <p:txBody>
          <a:bodyPr/>
          <a:lstStyle/>
          <a:p>
            <a:r>
              <a:rPr lang="en-US" dirty="0" smtClean="0"/>
              <a:t>Extreme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717"/>
            <a:ext cx="3352800" cy="388408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Physical constraints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Public perception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Aggressive timeline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TIGER mandates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Multi-modal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600200"/>
            <a:ext cx="5602637" cy="372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55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November 2015 – TIGER award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June 2016 – Notice to Proceed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June 2017 – Final PS&amp;E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December 2019 – Project completion</a:t>
            </a:r>
            <a:endParaRPr lang="en-US" dirty="0"/>
          </a:p>
        </p:txBody>
      </p:sp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9" r="2667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Warp-Speed Schedule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03198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465666"/>
            <a:ext cx="8229600" cy="590551"/>
          </a:xfrm>
        </p:spPr>
        <p:txBody>
          <a:bodyPr/>
          <a:lstStyle/>
          <a:p>
            <a:pPr algn="ctr"/>
            <a:r>
              <a:rPr lang="en-US" dirty="0" smtClean="0"/>
              <a:t>An “Intersectional”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4" y="1447800"/>
            <a:ext cx="8207829" cy="387604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Most projects are separated into “sections” – linear process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New Dixie schedule too aggressive for standard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“Intersection” process – all teams come together to collaborate from beginning of project: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017270" lvl="4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Construction</a:t>
            </a:r>
          </a:p>
          <a:p>
            <a:pPr marL="1017270" lvl="4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Traffic management</a:t>
            </a:r>
          </a:p>
          <a:p>
            <a:pPr marL="1017270" lvl="4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Client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85820"/>
            <a:ext cx="4038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2705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b="24074"/>
          <a:stretch>
            <a:fillRect/>
          </a:stretch>
        </p:blipFill>
        <p:spPr>
          <a:xfrm>
            <a:off x="4340290" y="105955"/>
            <a:ext cx="4800600" cy="3733799"/>
          </a:xfr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b="354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67000"/>
            <a:ext cx="3657600" cy="3098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 Right of Way Phase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Access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BRT Route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Landscaping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7680" y="762000"/>
            <a:ext cx="3657600" cy="1473200"/>
          </a:xfrm>
        </p:spPr>
        <p:txBody>
          <a:bodyPr/>
          <a:lstStyle/>
          <a:p>
            <a:pPr algn="l"/>
            <a:r>
              <a:rPr lang="en-US" dirty="0" smtClean="0"/>
              <a:t>High Stakes Decisions, High Impact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63423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HDR_Base_16-9_Titlecase_WhtBkgd_0414">
  <a:themeElements>
    <a:clrScheme name="HDR White-Brights">
      <a:dk1>
        <a:srgbClr val="54585A"/>
      </a:dk1>
      <a:lt1>
        <a:srgbClr val="000000"/>
      </a:lt1>
      <a:dk2>
        <a:srgbClr val="FFFFFF"/>
      </a:dk2>
      <a:lt2>
        <a:srgbClr val="A8A99E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Jonathan West, John Callihan</Speakers>
    <Year xmlns="b47a5aad-adfb-4dac-9d3f-47090e67d565">2017</Year>
    <Section xmlns="b47a5aad-adfb-4dac-9d3f-47090e67d565">Project Highlights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D95FFA0F-FEDB-4599-9323-88D10844A7E8}"/>
</file>

<file path=customXml/itemProps2.xml><?xml version="1.0" encoding="utf-8"?>
<ds:datastoreItem xmlns:ds="http://schemas.openxmlformats.org/officeDocument/2006/customXml" ds:itemID="{768F5312-591C-4555-9B96-093B644A96AD}"/>
</file>

<file path=customXml/itemProps3.xml><?xml version="1.0" encoding="utf-8"?>
<ds:datastoreItem xmlns:ds="http://schemas.openxmlformats.org/officeDocument/2006/customXml" ds:itemID="{1B873A3C-CE25-4C17-BC50-9D7C770F3D06}"/>
</file>

<file path=docProps/app.xml><?xml version="1.0" encoding="utf-8"?>
<Properties xmlns="http://schemas.openxmlformats.org/officeDocument/2006/extended-properties" xmlns:vt="http://schemas.openxmlformats.org/officeDocument/2006/docPropsVTypes">
  <Template>New Dixie – Presentation basic</Template>
  <TotalTime>834</TotalTime>
  <Words>428</Words>
  <Application>Microsoft Office PowerPoint</Application>
  <PresentationFormat>On-screen Show (4:3)</PresentationFormat>
  <Paragraphs>135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HDR_Base_16-9_Titlecase_WhtBkgd_0414</vt:lpstr>
      <vt:lpstr>Transforming Dixie Highway </vt:lpstr>
      <vt:lpstr>Project History</vt:lpstr>
      <vt:lpstr>Existing Conditions on Dixie Highway</vt:lpstr>
      <vt:lpstr>About the Project</vt:lpstr>
      <vt:lpstr>Crucial Partnerships</vt:lpstr>
      <vt:lpstr>Extreme Challenges</vt:lpstr>
      <vt:lpstr>Warp-Speed Schedule </vt:lpstr>
      <vt:lpstr>An “Intersectional” Approach</vt:lpstr>
      <vt:lpstr>High Stakes Decisions, High Impact Results </vt:lpstr>
      <vt:lpstr>Communication</vt:lpstr>
      <vt:lpstr>Access Management Policy</vt:lpstr>
      <vt:lpstr>Bus Rapid Transit</vt:lpstr>
      <vt:lpstr>Surprising Paths to Success</vt:lpstr>
    </vt:vector>
  </TitlesOfParts>
  <Company>HDR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Dixie Highway</dc:title>
  <dc:creator>West, Jonathan</dc:creator>
  <cp:lastModifiedBy>West, Jonathan</cp:lastModifiedBy>
  <cp:revision>35</cp:revision>
  <cp:lastPrinted>2017-08-10T16:57:46Z</cp:lastPrinted>
  <dcterms:created xsi:type="dcterms:W3CDTF">2017-08-05T14:33:56Z</dcterms:created>
  <dcterms:modified xsi:type="dcterms:W3CDTF">2017-08-11T20:07:58Z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